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56" r:id="rId2"/>
    <p:sldId id="291" r:id="rId3"/>
    <p:sldId id="292" r:id="rId4"/>
    <p:sldId id="257" r:id="rId5"/>
    <p:sldId id="261" r:id="rId6"/>
    <p:sldId id="259" r:id="rId7"/>
    <p:sldId id="260" r:id="rId8"/>
    <p:sldId id="266" r:id="rId9"/>
    <p:sldId id="289" r:id="rId10"/>
    <p:sldId id="265" r:id="rId11"/>
    <p:sldId id="280" r:id="rId12"/>
    <p:sldId id="293" r:id="rId13"/>
    <p:sldId id="286" r:id="rId14"/>
    <p:sldId id="267" r:id="rId15"/>
    <p:sldId id="263" r:id="rId16"/>
    <p:sldId id="264" r:id="rId17"/>
    <p:sldId id="287" r:id="rId18"/>
    <p:sldId id="268" r:id="rId19"/>
    <p:sldId id="295" r:id="rId20"/>
    <p:sldId id="258" r:id="rId21"/>
    <p:sldId id="284" r:id="rId22"/>
    <p:sldId id="281" r:id="rId23"/>
    <p:sldId id="282" r:id="rId24"/>
    <p:sldId id="285" r:id="rId25"/>
    <p:sldId id="283" r:id="rId26"/>
    <p:sldId id="288" r:id="rId27"/>
    <p:sldId id="294" r:id="rId28"/>
    <p:sldId id="290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E7D9E6"/>
    <a:srgbClr val="474F5D"/>
    <a:srgbClr val="4D4D4D"/>
    <a:srgbClr val="41414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40" autoAdjust="0"/>
    <p:restoredTop sz="94660"/>
  </p:normalViewPr>
  <p:slideViewPr>
    <p:cSldViewPr>
      <p:cViewPr varScale="1">
        <p:scale>
          <a:sx n="69" d="100"/>
          <a:sy n="69" d="100"/>
        </p:scale>
        <p:origin x="-5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48"/>
    </p:cViewPr>
  </p:sorterViewPr>
  <p:notesViewPr>
    <p:cSldViewPr>
      <p:cViewPr varScale="1">
        <p:scale>
          <a:sx n="56" d="100"/>
          <a:sy n="56" d="100"/>
        </p:scale>
        <p:origin x="-1812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8100AC-98E4-4DEE-8F98-9ABAE6A9F9CD}" type="datetimeFigureOut">
              <a:rPr lang="en-US" smtClean="0"/>
              <a:pPr/>
              <a:t>3/11/2010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B317A8-4D27-4DAE-B08B-1B3AB923FD6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539044-667F-45B8-908A-BE270B578CD8}" type="datetimeFigureOut">
              <a:rPr lang="en-US" smtClean="0"/>
              <a:pPr/>
              <a:t>3/11/2010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BA29D-927D-4A6A-92EE-07943C2767E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BA29D-927D-4A6A-92EE-07943C2767EF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2581-3EEF-416A-B658-AFE1B5B9D446}" type="datetimeFigureOut">
              <a:rPr lang="en-US" smtClean="0"/>
              <a:pPr/>
              <a:t>3/11/2010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D0996-ACAA-4363-9524-F021FBCAF0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2581-3EEF-416A-B658-AFE1B5B9D446}" type="datetimeFigureOut">
              <a:rPr lang="en-US" smtClean="0"/>
              <a:pPr/>
              <a:t>3/11/2010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D0996-ACAA-4363-9524-F021FBCAF0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2581-3EEF-416A-B658-AFE1B5B9D446}" type="datetimeFigureOut">
              <a:rPr lang="en-US" smtClean="0"/>
              <a:pPr/>
              <a:t>3/11/2010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D0996-ACAA-4363-9524-F021FBCAF0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2581-3EEF-416A-B658-AFE1B5B9D446}" type="datetimeFigureOut">
              <a:rPr lang="en-US" smtClean="0"/>
              <a:pPr/>
              <a:t>3/11/2010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D0996-ACAA-4363-9524-F021FBCAF0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2581-3EEF-416A-B658-AFE1B5B9D446}" type="datetimeFigureOut">
              <a:rPr lang="en-US" smtClean="0"/>
              <a:pPr/>
              <a:t>3/11/2010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D0996-ACAA-4363-9524-F021FBCAF0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2581-3EEF-416A-B658-AFE1B5B9D446}" type="datetimeFigureOut">
              <a:rPr lang="en-US" smtClean="0"/>
              <a:pPr/>
              <a:t>3/11/2010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D0996-ACAA-4363-9524-F021FBCAF0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2581-3EEF-416A-B658-AFE1B5B9D446}" type="datetimeFigureOut">
              <a:rPr lang="en-US" smtClean="0"/>
              <a:pPr/>
              <a:t>3/11/2010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D0996-ACAA-4363-9524-F021FBCAF0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2581-3EEF-416A-B658-AFE1B5B9D446}" type="datetimeFigureOut">
              <a:rPr lang="en-US" smtClean="0"/>
              <a:pPr/>
              <a:t>3/11/2010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D0996-ACAA-4363-9524-F021FBCAF0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2581-3EEF-416A-B658-AFE1B5B9D446}" type="datetimeFigureOut">
              <a:rPr lang="en-US" smtClean="0"/>
              <a:pPr/>
              <a:t>3/11/2010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D0996-ACAA-4363-9524-F021FBCAF0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2581-3EEF-416A-B658-AFE1B5B9D446}" type="datetimeFigureOut">
              <a:rPr lang="en-US" smtClean="0"/>
              <a:pPr/>
              <a:t>3/11/2010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D0996-ACAA-4363-9524-F021FBCAF0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12581-3EEF-416A-B658-AFE1B5B9D446}" type="datetimeFigureOut">
              <a:rPr lang="en-US" smtClean="0"/>
              <a:pPr/>
              <a:t>3/11/2010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5D0996-ACAA-4363-9524-F021FBCAF0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F12581-3EEF-416A-B658-AFE1B5B9D446}" type="datetimeFigureOut">
              <a:rPr lang="en-US" smtClean="0"/>
              <a:pPr/>
              <a:t>3/11/2010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5D0996-ACAA-4363-9524-F021FBCAF06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bje\01%20Yih'yu%20L'ratzon%201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4"/>
          <p:cNvSpPr>
            <a:spLocks/>
          </p:cNvSpPr>
          <p:nvPr/>
        </p:nvSpPr>
        <p:spPr bwMode="auto">
          <a:xfrm rot="10800000">
            <a:off x="0" y="0"/>
            <a:ext cx="9144000" cy="1828800"/>
          </a:xfrm>
          <a:custGeom>
            <a:avLst/>
            <a:gdLst/>
            <a:ahLst/>
            <a:cxnLst>
              <a:cxn ang="0">
                <a:pos x="867" y="297"/>
              </a:cxn>
              <a:cxn ang="0">
                <a:pos x="1098" y="282"/>
              </a:cxn>
              <a:cxn ang="0">
                <a:pos x="1098" y="361"/>
              </a:cxn>
              <a:cxn ang="0">
                <a:pos x="0" y="361"/>
              </a:cxn>
              <a:cxn ang="0">
                <a:pos x="0" y="0"/>
              </a:cxn>
              <a:cxn ang="0">
                <a:pos x="867" y="297"/>
              </a:cxn>
            </a:cxnLst>
            <a:rect l="0" t="0" r="r" b="b"/>
            <a:pathLst>
              <a:path w="1098" h="361">
                <a:moveTo>
                  <a:pt x="867" y="297"/>
                </a:moveTo>
                <a:cubicBezTo>
                  <a:pt x="946" y="297"/>
                  <a:pt x="1024" y="292"/>
                  <a:pt x="1098" y="282"/>
                </a:cubicBezTo>
                <a:cubicBezTo>
                  <a:pt x="1098" y="361"/>
                  <a:pt x="1098" y="361"/>
                  <a:pt x="1098" y="361"/>
                </a:cubicBezTo>
                <a:cubicBezTo>
                  <a:pt x="0" y="361"/>
                  <a:pt x="0" y="361"/>
                  <a:pt x="0" y="361"/>
                </a:cubicBezTo>
                <a:cubicBezTo>
                  <a:pt x="0" y="0"/>
                  <a:pt x="0" y="0"/>
                  <a:pt x="0" y="0"/>
                </a:cubicBezTo>
                <a:cubicBezTo>
                  <a:pt x="133" y="174"/>
                  <a:pt x="471" y="297"/>
                  <a:pt x="867" y="297"/>
                </a:cubicBezTo>
                <a:close/>
              </a:path>
            </a:pathLst>
          </a:custGeom>
          <a:solidFill>
            <a:srgbClr val="F6D16F"/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304800" y="228600"/>
            <a:ext cx="4953000" cy="16764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0" b="1" i="0" u="none" strike="noStrike" cap="none" normalizeH="0" baseline="0" dirty="0" smtClean="0">
                <a:ln>
                  <a:noFill/>
                </a:ln>
                <a:solidFill>
                  <a:srgbClr val="70859F"/>
                </a:solidFill>
                <a:effectLst/>
                <a:latin typeface="Arial" pitchFamily="34" charset="0"/>
                <a:cs typeface="Arial" pitchFamily="34" charset="0"/>
              </a:rPr>
              <a:t>L</a:t>
            </a:r>
            <a:r>
              <a:rPr kumimoji="0" lang="en-US" sz="10000" b="1" i="0" u="none" strike="noStrike" cap="none" normalizeH="0" baseline="0" dirty="0" smtClean="0">
                <a:ln>
                  <a:noFill/>
                </a:ln>
                <a:solidFill>
                  <a:srgbClr val="ADC091"/>
                </a:solidFill>
                <a:effectLst/>
                <a:latin typeface="Arial" pitchFamily="34" charset="0"/>
                <a:cs typeface="Arial" pitchFamily="34" charset="0"/>
              </a:rPr>
              <a:t>O</a:t>
            </a:r>
            <a:r>
              <a:rPr kumimoji="0" lang="en-US" sz="10000" b="1" i="0" u="none" strike="noStrike" cap="none" normalizeH="0" baseline="0" dirty="0" smtClean="0">
                <a:ln>
                  <a:noFill/>
                </a:ln>
                <a:solidFill>
                  <a:srgbClr val="F8D26F"/>
                </a:solidFill>
                <a:effectLst/>
                <a:latin typeface="Arial" pitchFamily="34" charset="0"/>
                <a:cs typeface="Arial" pitchFamily="34" charset="0"/>
              </a:rPr>
              <a:t>M</a:t>
            </a:r>
            <a:r>
              <a:rPr kumimoji="0" lang="en-US" sz="10000" b="1" i="0" u="none" strike="noStrike" cap="none" normalizeH="0" baseline="0" dirty="0" smtClean="0">
                <a:ln>
                  <a:noFill/>
                </a:ln>
                <a:solidFill>
                  <a:srgbClr val="E7DFEA"/>
                </a:solidFill>
                <a:effectLst/>
                <a:latin typeface="Arial" pitchFamily="34" charset="0"/>
                <a:cs typeface="Arial" pitchFamily="34" charset="0"/>
              </a:rPr>
              <a:t>E</a:t>
            </a:r>
            <a:r>
              <a:rPr kumimoji="0" lang="en-US" sz="10000" b="1" i="0" u="none" strike="noStrike" cap="none" normalizeH="0" baseline="0" dirty="0" smtClean="0">
                <a:ln>
                  <a:noFill/>
                </a:ln>
                <a:solidFill>
                  <a:srgbClr val="70859F"/>
                </a:solidFill>
                <a:effectLst/>
                <a:latin typeface="Arial" pitchFamily="34" charset="0"/>
                <a:cs typeface="Arial" pitchFamily="34" charset="0"/>
              </a:rPr>
              <a:t>D</a:t>
            </a:r>
            <a:endParaRPr kumimoji="0" lang="en-US" sz="10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3" descr="lomed white gif"/>
          <p:cNvPicPr>
            <a:picLocks noChangeAspect="1" noChangeArrowheads="1"/>
          </p:cNvPicPr>
          <p:nvPr/>
        </p:nvPicPr>
        <p:blipFill>
          <a:blip r:embed="rId3" cstate="print"/>
          <a:srcRect r="50000" b="61539"/>
          <a:stretch>
            <a:fillRect/>
          </a:stretch>
        </p:blipFill>
        <p:spPr bwMode="auto">
          <a:xfrm>
            <a:off x="7400925" y="0"/>
            <a:ext cx="1743075" cy="109125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90800" y="2514600"/>
            <a:ext cx="3429000" cy="3417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15"/>
          <p:cNvSpPr/>
          <p:nvPr/>
        </p:nvSpPr>
        <p:spPr>
          <a:xfrm>
            <a:off x="0" y="2514600"/>
            <a:ext cx="9144000" cy="38862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10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Align the Design</a:t>
            </a:r>
            <a:endParaRPr lang="en-US" sz="10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590800" y="4876800"/>
            <a:ext cx="3586238" cy="120032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en-US" sz="36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March 2010</a:t>
            </a:r>
          </a:p>
          <a:p>
            <a:pPr algn="ctr"/>
            <a:r>
              <a:rPr lang="en-US" sz="3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Living &amp; Learning</a:t>
            </a:r>
            <a:endParaRPr lang="en-US" sz="36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pic>
        <p:nvPicPr>
          <p:cNvPr id="12" name="01 Yih'yu L'ratzon 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86800" y="6172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67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Jacqui_Noticing_B_p_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95400" y="-1066800"/>
            <a:ext cx="11963400" cy="90373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543800" y="2667000"/>
            <a:ext cx="16002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Jacqui </a:t>
            </a:r>
            <a:r>
              <a:rPr lang="en-US" b="1" dirty="0" err="1" smtClean="0"/>
              <a:t>Golub</a:t>
            </a:r>
            <a:r>
              <a:rPr lang="en-US" b="1" dirty="0" smtClean="0"/>
              <a:t>:</a:t>
            </a:r>
          </a:p>
          <a:p>
            <a:pPr algn="ctr"/>
            <a:r>
              <a:rPr lang="en-US" b="1" dirty="0" smtClean="0"/>
              <a:t>Learners will be on a journey of applying Torah to daily life .</a:t>
            </a:r>
            <a:br>
              <a:rPr lang="en-US" b="1" dirty="0" smtClean="0"/>
            </a:br>
            <a:r>
              <a:rPr lang="en-US" b="1" dirty="0" smtClean="0"/>
              <a:t>North Shore Synagogue, Syosset</a:t>
            </a:r>
          </a:p>
          <a:p>
            <a:pPr algn="ctr"/>
            <a:r>
              <a:rPr lang="en-US" b="1" dirty="0" smtClean="0"/>
              <a:t>K-2</a:t>
            </a:r>
            <a:r>
              <a:rPr lang="en-US" b="1" baseline="30000" dirty="0" smtClean="0"/>
              <a:t>nd</a:t>
            </a:r>
            <a:r>
              <a:rPr lang="en-US" b="1" dirty="0" smtClean="0"/>
              <a:t> Grade</a:t>
            </a:r>
          </a:p>
          <a:p>
            <a:endParaRPr lang="en-US" dirty="0"/>
          </a:p>
        </p:txBody>
      </p:sp>
    </p:spTree>
  </p:cSld>
  <p:clrMapOvr>
    <a:masterClrMapping/>
  </p:clrMapOvr>
  <p:transition advTm="5656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efilla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86743" y="1143000"/>
            <a:ext cx="9517487" cy="4572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95400" y="5657671"/>
            <a:ext cx="6553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Carol Greenberg notices her learner on a spiritual journey rooted in Jewish tradition. </a:t>
            </a:r>
            <a:br>
              <a:rPr lang="en-US" b="1" dirty="0" smtClean="0">
                <a:solidFill>
                  <a:schemeClr val="bg1"/>
                </a:solidFill>
              </a:rPr>
            </a:br>
            <a:r>
              <a:rPr lang="en-US" b="1" dirty="0" smtClean="0">
                <a:solidFill>
                  <a:schemeClr val="bg1"/>
                </a:solidFill>
              </a:rPr>
              <a:t>North Shore Jewish Center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6</a:t>
            </a:r>
            <a:r>
              <a:rPr lang="en-US" b="1" baseline="30000" dirty="0" smtClean="0">
                <a:solidFill>
                  <a:schemeClr val="bg1"/>
                </a:solidFill>
              </a:rPr>
              <a:t>th</a:t>
            </a:r>
            <a:r>
              <a:rPr lang="en-US" b="1" dirty="0" smtClean="0">
                <a:solidFill>
                  <a:schemeClr val="bg1"/>
                </a:solidFill>
              </a:rPr>
              <a:t>-8</a:t>
            </a:r>
            <a:r>
              <a:rPr lang="en-US" b="1" baseline="30000" dirty="0" smtClean="0">
                <a:solidFill>
                  <a:schemeClr val="bg1"/>
                </a:solidFill>
              </a:rPr>
              <a:t>th</a:t>
            </a:r>
            <a:r>
              <a:rPr lang="en-US" b="1" dirty="0" smtClean="0">
                <a:solidFill>
                  <a:schemeClr val="bg1"/>
                </a:solidFill>
              </a:rPr>
              <a:t> Grade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" y="0"/>
            <a:ext cx="8458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</a:rPr>
              <a:t>“It felt kind of good to be leading and having a role in leading a prayer.”</a:t>
            </a:r>
            <a:endParaRPr 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13875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ris Hilt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57600" y="0"/>
            <a:ext cx="4888774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7200" y="990600"/>
            <a:ext cx="2819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latin typeface="Showcard Gothic" pitchFamily="82" charset="0"/>
              </a:rPr>
              <a:t>Even </a:t>
            </a:r>
          </a:p>
          <a:p>
            <a:pPr algn="ctr"/>
            <a:r>
              <a:rPr lang="en-US" sz="2800" dirty="0" smtClean="0">
                <a:solidFill>
                  <a:schemeClr val="bg1"/>
                </a:solidFill>
                <a:latin typeface="Showcard Gothic" pitchFamily="82" charset="0"/>
              </a:rPr>
              <a:t>Paris Hilton is noticing our success!</a:t>
            </a:r>
            <a:endParaRPr lang="en-US" sz="2800" dirty="0">
              <a:solidFill>
                <a:schemeClr val="bg1"/>
              </a:solidFill>
              <a:latin typeface="Showcard Gothic" pitchFamily="82" charset="0"/>
            </a:endParaRPr>
          </a:p>
        </p:txBody>
      </p:sp>
    </p:spTree>
  </p:cSld>
  <p:clrMapOvr>
    <a:masterClrMapping/>
  </p:clrMapOvr>
  <p:transition advTm="350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Living &amp; Learning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7379" y="609600"/>
            <a:ext cx="9291379" cy="55626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828800" y="6324600"/>
            <a:ext cx="586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Saul </a:t>
            </a:r>
            <a:r>
              <a:rPr lang="en-US" b="1" dirty="0" err="1" smtClean="0">
                <a:solidFill>
                  <a:schemeClr val="bg1"/>
                </a:solidFill>
              </a:rPr>
              <a:t>Kaiserman</a:t>
            </a:r>
            <a:r>
              <a:rPr lang="en-US" b="1" dirty="0" smtClean="0">
                <a:solidFill>
                  <a:schemeClr val="bg1"/>
                </a:solidFill>
              </a:rPr>
              <a:t> of Congregation </a:t>
            </a:r>
            <a:r>
              <a:rPr lang="en-US" b="1" dirty="0" err="1" smtClean="0">
                <a:solidFill>
                  <a:schemeClr val="bg1"/>
                </a:solidFill>
              </a:rPr>
              <a:t>Emanu</a:t>
            </a:r>
            <a:r>
              <a:rPr lang="en-US" b="1" dirty="0" smtClean="0">
                <a:solidFill>
                  <a:schemeClr val="bg1"/>
                </a:solidFill>
              </a:rPr>
              <a:t>-El of the City of NY</a:t>
            </a:r>
          </a:p>
          <a:p>
            <a:pPr algn="ctr"/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" y="0"/>
            <a:ext cx="845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</a:rPr>
              <a:t>Facilitating Living &amp; Learning</a:t>
            </a:r>
            <a:endParaRPr 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4047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305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-609600" y="1143000"/>
            <a:ext cx="8153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Sarah Chandler:</a:t>
            </a:r>
          </a:p>
          <a:p>
            <a:pPr algn="ctr"/>
            <a:r>
              <a:rPr lang="en-US" b="1" dirty="0" smtClean="0"/>
              <a:t>Learners will be on a spiritual journey rooted in Jewish tradition .</a:t>
            </a:r>
          </a:p>
          <a:p>
            <a:pPr algn="ctr"/>
            <a:r>
              <a:rPr lang="en-US" b="1" dirty="0" smtClean="0"/>
              <a:t>West End Synagogue</a:t>
            </a:r>
          </a:p>
          <a:p>
            <a:pPr algn="ctr"/>
            <a:r>
              <a:rPr lang="en-US" b="1" dirty="0" smtClean="0"/>
              <a:t>K-2</a:t>
            </a:r>
            <a:r>
              <a:rPr lang="en-US" b="1" baseline="30000" dirty="0" smtClean="0"/>
              <a:t>nd</a:t>
            </a:r>
            <a:r>
              <a:rPr lang="en-US" b="1" dirty="0" smtClean="0"/>
              <a:t> Grade</a:t>
            </a:r>
            <a:endParaRPr 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6019800" y="3276600"/>
            <a:ext cx="3124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“I like apples.  That’s why I should say thank you to God.”</a:t>
            </a:r>
            <a:endParaRPr lang="en-US" dirty="0"/>
          </a:p>
        </p:txBody>
      </p:sp>
    </p:spTree>
  </p:cSld>
  <p:clrMapOvr>
    <a:masterClrMapping/>
  </p:clrMapOvr>
  <p:transition advTm="6953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83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181600" y="5103674"/>
            <a:ext cx="2819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chemeClr val="bg1"/>
                </a:solidFill>
              </a:rPr>
              <a:t>Rina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Moscovitz</a:t>
            </a:r>
            <a:r>
              <a:rPr lang="en-US" b="1" dirty="0" smtClean="0">
                <a:solidFill>
                  <a:schemeClr val="bg1"/>
                </a:solidFill>
              </a:rPr>
              <a:t>: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Learners will be on a journey of applying Torah to daily life.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Park Avenue Synagogue</a:t>
            </a:r>
          </a:p>
          <a:p>
            <a:pPr algn="ctr"/>
            <a:r>
              <a:rPr lang="en-US" b="1" dirty="0" err="1" smtClean="0">
                <a:solidFill>
                  <a:schemeClr val="bg1"/>
                </a:solidFill>
              </a:rPr>
              <a:t>Kitah</a:t>
            </a:r>
            <a:r>
              <a:rPr lang="en-US" b="1" dirty="0" smtClean="0">
                <a:solidFill>
                  <a:schemeClr val="bg1"/>
                </a:solidFill>
              </a:rPr>
              <a:t> Bet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4188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Jacqui_Noticing_A_p_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600200" y="-1524000"/>
            <a:ext cx="11600261" cy="8763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638800" y="4114800"/>
            <a:ext cx="3505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Jacqui </a:t>
            </a:r>
            <a:r>
              <a:rPr lang="en-US" b="1" dirty="0" err="1" smtClean="0"/>
              <a:t>Golub</a:t>
            </a:r>
            <a:r>
              <a:rPr lang="en-US" b="1" dirty="0" smtClean="0"/>
              <a:t>:</a:t>
            </a:r>
          </a:p>
          <a:p>
            <a:pPr algn="ctr"/>
            <a:r>
              <a:rPr lang="en-US" b="1" dirty="0" smtClean="0"/>
              <a:t>Learners will be on a journey of applying Torah to daily life .</a:t>
            </a:r>
            <a:br>
              <a:rPr lang="en-US" b="1" dirty="0" smtClean="0"/>
            </a:br>
            <a:r>
              <a:rPr lang="en-US" b="1" dirty="0" smtClean="0"/>
              <a:t>North Shore Synagogue, Syosset</a:t>
            </a:r>
          </a:p>
          <a:p>
            <a:pPr algn="ctr"/>
            <a:r>
              <a:rPr lang="en-US" b="1" dirty="0" smtClean="0"/>
              <a:t>K-2</a:t>
            </a:r>
            <a:r>
              <a:rPr lang="en-US" b="1" baseline="30000" dirty="0" smtClean="0"/>
              <a:t>nd</a:t>
            </a:r>
            <a:r>
              <a:rPr lang="en-US" b="1" dirty="0" smtClean="0"/>
              <a:t> Grade</a:t>
            </a:r>
          </a:p>
          <a:p>
            <a:endParaRPr lang="en-US" dirty="0"/>
          </a:p>
        </p:txBody>
      </p:sp>
    </p:spTree>
  </p:cSld>
  <p:clrMapOvr>
    <a:masterClrMapping/>
  </p:clrMapOvr>
  <p:transition advTm="5219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lh5.ggpht.com/_yVJ1B8TtqGk/S0xgsCs4MDI/AAAAAAAAJyY/qAAoxSoSjWo/s640/IMG_59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867400" y="381000"/>
            <a:ext cx="2933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Living &amp; Learning Experience</a:t>
            </a:r>
          </a:p>
          <a:p>
            <a:pPr algn="ctr"/>
            <a:r>
              <a:rPr lang="en-US" b="1" dirty="0" smtClean="0"/>
              <a:t>January 2010</a:t>
            </a:r>
            <a:endParaRPr lang="en-US" b="1" dirty="0"/>
          </a:p>
        </p:txBody>
      </p:sp>
    </p:spTree>
  </p:cSld>
  <p:clrMapOvr>
    <a:masterClrMapping/>
  </p:clrMapOvr>
  <p:transition advTm="2937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imi_baseline_noticing_example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232" y="0"/>
            <a:ext cx="9021536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96000" y="2971800"/>
            <a:ext cx="3048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Sarah Chandler:</a:t>
            </a:r>
          </a:p>
          <a:p>
            <a:pPr algn="ctr"/>
            <a:r>
              <a:rPr lang="en-US" b="1" dirty="0" smtClean="0"/>
              <a:t>Learners will be on a spiritual journey rooted in Jewish tradition .</a:t>
            </a:r>
          </a:p>
          <a:p>
            <a:pPr algn="ctr"/>
            <a:r>
              <a:rPr lang="en-US" b="1" dirty="0" smtClean="0"/>
              <a:t>West End Synagogue</a:t>
            </a:r>
          </a:p>
          <a:p>
            <a:pPr algn="ctr"/>
            <a:r>
              <a:rPr lang="en-US" b="1" dirty="0" smtClean="0"/>
              <a:t>K-2</a:t>
            </a:r>
            <a:r>
              <a:rPr lang="en-US" b="1" baseline="30000" dirty="0" smtClean="0"/>
              <a:t>nd</a:t>
            </a:r>
            <a:r>
              <a:rPr lang="en-US" b="1" dirty="0" smtClean="0"/>
              <a:t> Grade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524000" y="4267200"/>
            <a:ext cx="2514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“I say thank you when I eat fruit because it gives us life.”</a:t>
            </a:r>
            <a:endParaRPr lang="en-US" dirty="0"/>
          </a:p>
        </p:txBody>
      </p:sp>
    </p:spTree>
  </p:cSld>
  <p:clrMapOvr>
    <a:masterClrMapping/>
  </p:clrMapOvr>
  <p:transition advTm="5125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omed Street Artis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16595" y="0"/>
            <a:ext cx="977719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rot="21180128">
            <a:off x="265027" y="289389"/>
            <a:ext cx="56479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Bradley Hand ITC" pitchFamily="66" charset="0"/>
              </a:rPr>
              <a:t>“Open mindedness is a problem that we can take on to make the world a better place.  We should do something about it because most of the problems in the world are caused by closed minded people.”</a:t>
            </a:r>
            <a:endParaRPr lang="en-US" sz="2000" dirty="0">
              <a:latin typeface="Bradley Hand ITC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 rot="20842397">
            <a:off x="1009241" y="4551238"/>
            <a:ext cx="272811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Danny </a:t>
            </a:r>
            <a:r>
              <a:rPr lang="en-US" sz="1400" b="1" dirty="0" err="1" smtClean="0"/>
              <a:t>Mishkin</a:t>
            </a:r>
            <a:r>
              <a:rPr lang="en-US" sz="1400" b="1" dirty="0" smtClean="0"/>
              <a:t> &amp; Rabbi Howard Goldsmith:</a:t>
            </a:r>
          </a:p>
          <a:p>
            <a:pPr algn="ctr"/>
            <a:r>
              <a:rPr lang="en-US" sz="1400" b="1" dirty="0" smtClean="0"/>
              <a:t>Learning will be anchored in caring purposeful relationships</a:t>
            </a:r>
          </a:p>
          <a:p>
            <a:pPr algn="ctr"/>
            <a:endParaRPr lang="en-US" sz="1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010400" y="1066800"/>
            <a:ext cx="1752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chemeClr val="bg1"/>
                </a:solidFill>
              </a:rPr>
              <a:t>Emanu</a:t>
            </a:r>
            <a:r>
              <a:rPr lang="en-US" b="1" dirty="0" smtClean="0">
                <a:solidFill>
                  <a:schemeClr val="bg1"/>
                </a:solidFill>
              </a:rPr>
              <a:t>-El of the City of New York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9</a:t>
            </a:r>
            <a:r>
              <a:rPr lang="en-US" b="1" baseline="30000" dirty="0" smtClean="0">
                <a:solidFill>
                  <a:schemeClr val="bg1"/>
                </a:solidFill>
              </a:rPr>
              <a:t>th</a:t>
            </a:r>
            <a:r>
              <a:rPr lang="en-US" b="1" dirty="0" smtClean="0">
                <a:solidFill>
                  <a:schemeClr val="bg1"/>
                </a:solidFill>
              </a:rPr>
              <a:t> Grade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600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609600"/>
            <a:ext cx="9144000" cy="5339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8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Showcard Gothic" pitchFamily="82" charset="0"/>
              </a:rPr>
              <a:t>Noticing Your</a:t>
            </a:r>
          </a:p>
          <a:p>
            <a:pPr algn="ctr"/>
            <a:r>
              <a:rPr lang="en-US" sz="1250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Showcard Gothic" pitchFamily="82" charset="0"/>
              </a:rPr>
              <a:t>Success...</a:t>
            </a:r>
            <a:endParaRPr lang="en-US" sz="12500" dirty="0">
              <a:solidFill>
                <a:schemeClr val="accent2">
                  <a:lumMod val="60000"/>
                  <a:lumOff val="40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Showcard Gothic" pitchFamily="82" charset="0"/>
            </a:endParaRPr>
          </a:p>
        </p:txBody>
      </p:sp>
    </p:spTree>
  </p:cSld>
  <p:clrMapOvr>
    <a:masterClrMapping/>
  </p:clrMapOvr>
  <p:transition advTm="4438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o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62689" y="228600"/>
            <a:ext cx="9206689" cy="51053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410200"/>
            <a:ext cx="9144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Sheila Berkowitz: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Learners will be on a spiritual journey rooted in Jewish tradition .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North Shore Jewish Center, 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Port Jefferson Station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3</a:t>
            </a:r>
            <a:r>
              <a:rPr lang="en-US" b="1" baseline="30000" dirty="0" smtClean="0">
                <a:solidFill>
                  <a:schemeClr val="bg1"/>
                </a:solidFill>
              </a:rPr>
              <a:t>rd</a:t>
            </a:r>
            <a:r>
              <a:rPr lang="en-US" b="1" dirty="0" smtClean="0">
                <a:solidFill>
                  <a:schemeClr val="bg1"/>
                </a:solidFill>
              </a:rPr>
              <a:t> – 5</a:t>
            </a:r>
            <a:r>
              <a:rPr lang="en-US" b="1" baseline="30000" dirty="0" smtClean="0">
                <a:solidFill>
                  <a:schemeClr val="bg1"/>
                </a:solidFill>
              </a:rPr>
              <a:t>th</a:t>
            </a:r>
            <a:r>
              <a:rPr lang="en-US" b="1" dirty="0" smtClean="0">
                <a:solidFill>
                  <a:schemeClr val="bg1"/>
                </a:solidFill>
              </a:rPr>
              <a:t> Grade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12000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bear pic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4464" y="1"/>
            <a:ext cx="9378464" cy="68580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-228600" y="6019800"/>
            <a:ext cx="9372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Jewish Teddy Bears accompany Kindergarten Students on their Jewish </a:t>
            </a:r>
            <a:r>
              <a:rPr lang="en-US" b="1" dirty="0" err="1" smtClean="0">
                <a:solidFill>
                  <a:schemeClr val="bg1"/>
                </a:solidFill>
              </a:rPr>
              <a:t>Journies</a:t>
            </a:r>
            <a:r>
              <a:rPr lang="en-US" b="1" dirty="0" smtClean="0">
                <a:solidFill>
                  <a:schemeClr val="bg1"/>
                </a:solidFill>
              </a:rPr>
              <a:t>.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Temple Israel Center 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White Plains </a:t>
            </a:r>
            <a:r>
              <a:rPr lang="en-US" dirty="0" smtClean="0"/>
              <a:t> </a:t>
            </a:r>
          </a:p>
          <a:p>
            <a:pPr algn="ctr"/>
            <a:endParaRPr lang="en-US" dirty="0"/>
          </a:p>
        </p:txBody>
      </p:sp>
    </p:spTree>
  </p:cSld>
  <p:clrMapOvr>
    <a:masterClrMapping/>
  </p:clrMapOvr>
  <p:transition advTm="4609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ools - Student #1 - Guests Two -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679" y="0"/>
            <a:ext cx="8876642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4114800"/>
            <a:ext cx="24384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Vivian Nissan:</a:t>
            </a:r>
          </a:p>
          <a:p>
            <a:pPr algn="ctr"/>
            <a:r>
              <a:rPr lang="en-US" b="1" dirty="0" smtClean="0"/>
              <a:t>Learners will be on a journey of applying Torah to daily life.</a:t>
            </a:r>
          </a:p>
          <a:p>
            <a:pPr algn="ctr"/>
            <a:r>
              <a:rPr lang="en-US" b="1" dirty="0" smtClean="0"/>
              <a:t>Park Avenue Synagogue</a:t>
            </a:r>
          </a:p>
          <a:p>
            <a:pPr algn="ctr"/>
            <a:r>
              <a:rPr lang="en-US" b="1" dirty="0" smtClean="0"/>
              <a:t>3</a:t>
            </a:r>
            <a:r>
              <a:rPr lang="en-US" b="1" baseline="30000" dirty="0" smtClean="0"/>
              <a:t>rd</a:t>
            </a:r>
            <a:r>
              <a:rPr lang="en-US" b="1" dirty="0" smtClean="0"/>
              <a:t> – 5</a:t>
            </a:r>
            <a:r>
              <a:rPr lang="en-US" b="1" baseline="30000" dirty="0" smtClean="0"/>
              <a:t>th</a:t>
            </a:r>
            <a:r>
              <a:rPr lang="en-US" b="1" dirty="0" smtClean="0"/>
              <a:t> Grade</a:t>
            </a:r>
          </a:p>
        </p:txBody>
      </p:sp>
    </p:spTree>
  </p:cSld>
  <p:clrMapOvr>
    <a:masterClrMapping/>
  </p:clrMapOvr>
  <p:transition advTm="8578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zedaka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40064" y="2438400"/>
            <a:ext cx="9446276" cy="1904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43200" y="4876800"/>
            <a:ext cx="3810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Rachel </a:t>
            </a:r>
            <a:r>
              <a:rPr lang="en-US" b="1" dirty="0" err="1" smtClean="0">
                <a:solidFill>
                  <a:schemeClr val="bg1"/>
                </a:solidFill>
              </a:rPr>
              <a:t>Kivity</a:t>
            </a:r>
            <a:r>
              <a:rPr lang="en-US" b="1" dirty="0" smtClean="0">
                <a:solidFill>
                  <a:schemeClr val="bg1"/>
                </a:solidFill>
              </a:rPr>
              <a:t>: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Learners will be on a journey of applying Torah to daily life .</a:t>
            </a:r>
            <a:br>
              <a:rPr lang="en-US" b="1" dirty="0" smtClean="0">
                <a:solidFill>
                  <a:schemeClr val="bg1"/>
                </a:solidFill>
              </a:rPr>
            </a:br>
            <a:r>
              <a:rPr lang="en-US" b="1" dirty="0" smtClean="0">
                <a:solidFill>
                  <a:schemeClr val="bg1"/>
                </a:solidFill>
              </a:rPr>
              <a:t>Hollis Hills Jewish Center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6</a:t>
            </a:r>
            <a:r>
              <a:rPr lang="en-US" b="1" baseline="30000" dirty="0" smtClean="0">
                <a:solidFill>
                  <a:schemeClr val="bg1"/>
                </a:solidFill>
              </a:rPr>
              <a:t>th</a:t>
            </a:r>
            <a:r>
              <a:rPr lang="en-US" b="1" dirty="0" smtClean="0">
                <a:solidFill>
                  <a:schemeClr val="bg1"/>
                </a:solidFill>
              </a:rPr>
              <a:t> – 8</a:t>
            </a:r>
            <a:r>
              <a:rPr lang="en-US" b="1" baseline="30000" dirty="0" smtClean="0">
                <a:solidFill>
                  <a:schemeClr val="bg1"/>
                </a:solidFill>
              </a:rPr>
              <a:t>th</a:t>
            </a:r>
            <a:r>
              <a:rPr lang="en-US" b="1" dirty="0" smtClean="0">
                <a:solidFill>
                  <a:schemeClr val="bg1"/>
                </a:solidFill>
              </a:rPr>
              <a:t> Grade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9250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J-ello pi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" y="0"/>
            <a:ext cx="9139858" cy="68580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0" y="0"/>
            <a:ext cx="2209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Victoria Ritter: Noticing her learners on a spiritual journey rooted in Jewish tradition.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North Shore Synagogue, Syosset</a:t>
            </a:r>
          </a:p>
          <a:p>
            <a:pPr algn="ctr"/>
            <a:endParaRPr 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4156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2378" y="0"/>
            <a:ext cx="8799242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5334000" y="5334000"/>
            <a:ext cx="3581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Julia </a:t>
            </a:r>
            <a:r>
              <a:rPr lang="en-US" b="1" dirty="0" err="1" smtClean="0"/>
              <a:t>Parzen</a:t>
            </a:r>
            <a:r>
              <a:rPr lang="en-US" b="1" dirty="0" smtClean="0"/>
              <a:t>:</a:t>
            </a:r>
          </a:p>
          <a:p>
            <a:pPr algn="ctr"/>
            <a:r>
              <a:rPr lang="en-US" b="1" dirty="0" smtClean="0"/>
              <a:t>Learners will be on a spiritual journey rooted in Jewish tradition.</a:t>
            </a:r>
            <a:br>
              <a:rPr lang="en-US" b="1" dirty="0" smtClean="0"/>
            </a:br>
            <a:r>
              <a:rPr lang="en-US" b="1" dirty="0" smtClean="0"/>
              <a:t>Temple </a:t>
            </a:r>
            <a:r>
              <a:rPr lang="en-US" b="1" dirty="0" err="1" smtClean="0"/>
              <a:t>Shaaray</a:t>
            </a:r>
            <a:r>
              <a:rPr lang="en-US" b="1" dirty="0" smtClean="0"/>
              <a:t> </a:t>
            </a:r>
            <a:r>
              <a:rPr lang="en-US" b="1" dirty="0" err="1" smtClean="0"/>
              <a:t>Tefila</a:t>
            </a:r>
            <a:r>
              <a:rPr lang="en-US" b="1" dirty="0" smtClean="0"/>
              <a:t>, Bedford Corners</a:t>
            </a:r>
            <a:endParaRPr lang="en-US" dirty="0"/>
          </a:p>
        </p:txBody>
      </p:sp>
    </p:spTree>
  </p:cSld>
  <p:clrMapOvr>
    <a:masterClrMapping/>
  </p:clrMapOvr>
  <p:transition advTm="8047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lh4.ggpht.com/_yVJ1B8TtqGk/S0xgWC7f0zI/AAAAAAAAJwQ/y6xzqiKUHzQ/s640/IMG_59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191000" y="5867400"/>
            <a:ext cx="457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Jo Kay, LOMED Consultant, facilitating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Living &amp; Learning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January 2010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3188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indow sho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036" y="-1013025"/>
            <a:ext cx="9076964" cy="7871025"/>
          </a:xfrm>
          <a:prstGeom prst="rect">
            <a:avLst/>
          </a:prstGeom>
        </p:spPr>
      </p:pic>
    </p:spTree>
  </p:cSld>
  <p:clrMapOvr>
    <a:masterClrMapping/>
  </p:clrMapOvr>
  <p:transition advTm="3016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Freeform 4"/>
          <p:cNvSpPr>
            <a:spLocks/>
          </p:cNvSpPr>
          <p:nvPr/>
        </p:nvSpPr>
        <p:spPr bwMode="auto">
          <a:xfrm rot="10800000">
            <a:off x="0" y="0"/>
            <a:ext cx="9144000" cy="1828800"/>
          </a:xfrm>
          <a:custGeom>
            <a:avLst/>
            <a:gdLst/>
            <a:ahLst/>
            <a:cxnLst>
              <a:cxn ang="0">
                <a:pos x="867" y="297"/>
              </a:cxn>
              <a:cxn ang="0">
                <a:pos x="1098" y="282"/>
              </a:cxn>
              <a:cxn ang="0">
                <a:pos x="1098" y="361"/>
              </a:cxn>
              <a:cxn ang="0">
                <a:pos x="0" y="361"/>
              </a:cxn>
              <a:cxn ang="0">
                <a:pos x="0" y="0"/>
              </a:cxn>
              <a:cxn ang="0">
                <a:pos x="867" y="297"/>
              </a:cxn>
            </a:cxnLst>
            <a:rect l="0" t="0" r="r" b="b"/>
            <a:pathLst>
              <a:path w="1098" h="361">
                <a:moveTo>
                  <a:pt x="867" y="297"/>
                </a:moveTo>
                <a:cubicBezTo>
                  <a:pt x="946" y="297"/>
                  <a:pt x="1024" y="292"/>
                  <a:pt x="1098" y="282"/>
                </a:cubicBezTo>
                <a:cubicBezTo>
                  <a:pt x="1098" y="361"/>
                  <a:pt x="1098" y="361"/>
                  <a:pt x="1098" y="361"/>
                </a:cubicBezTo>
                <a:cubicBezTo>
                  <a:pt x="0" y="361"/>
                  <a:pt x="0" y="361"/>
                  <a:pt x="0" y="361"/>
                </a:cubicBezTo>
                <a:cubicBezTo>
                  <a:pt x="0" y="0"/>
                  <a:pt x="0" y="0"/>
                  <a:pt x="0" y="0"/>
                </a:cubicBezTo>
                <a:cubicBezTo>
                  <a:pt x="133" y="174"/>
                  <a:pt x="471" y="297"/>
                  <a:pt x="867" y="297"/>
                </a:cubicBezTo>
                <a:close/>
              </a:path>
            </a:pathLst>
          </a:custGeom>
          <a:solidFill>
            <a:srgbClr val="F6D16F"/>
          </a:solidFill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0" y="2133600"/>
            <a:ext cx="9144000" cy="367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800" dirty="0" smtClean="0">
                <a:solidFill>
                  <a:srgbClr val="E7D9E6"/>
                </a:solidFill>
                <a:latin typeface="Showcard Gothic" pitchFamily="82" charset="0"/>
              </a:rPr>
              <a:t>Celebrating </a:t>
            </a:r>
          </a:p>
          <a:p>
            <a:pPr algn="ctr"/>
            <a:r>
              <a:rPr lang="en-US" sz="12500" dirty="0" smtClean="0">
                <a:solidFill>
                  <a:srgbClr val="E7D9E6"/>
                </a:solidFill>
                <a:latin typeface="Showcard Gothic" pitchFamily="82" charset="0"/>
              </a:rPr>
              <a:t>success!</a:t>
            </a:r>
            <a:endParaRPr lang="en-US" sz="12500" dirty="0">
              <a:solidFill>
                <a:srgbClr val="E7D9E6"/>
              </a:solidFill>
              <a:latin typeface="Showcard Gothic" pitchFamily="82" charset="0"/>
            </a:endParaRPr>
          </a:p>
        </p:txBody>
      </p:sp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304800" y="228600"/>
            <a:ext cx="4953000" cy="16764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0" b="1" i="0" u="none" strike="noStrike" cap="none" normalizeH="0" baseline="0" dirty="0" smtClean="0">
                <a:ln>
                  <a:noFill/>
                </a:ln>
                <a:solidFill>
                  <a:srgbClr val="70859F"/>
                </a:solidFill>
                <a:effectLst/>
                <a:latin typeface="Arial" pitchFamily="34" charset="0"/>
                <a:cs typeface="Arial" pitchFamily="34" charset="0"/>
              </a:rPr>
              <a:t>L</a:t>
            </a:r>
            <a:r>
              <a:rPr kumimoji="0" lang="en-US" sz="10000" b="1" i="0" u="none" strike="noStrike" cap="none" normalizeH="0" baseline="0" dirty="0" smtClean="0">
                <a:ln>
                  <a:noFill/>
                </a:ln>
                <a:solidFill>
                  <a:srgbClr val="ADC091"/>
                </a:solidFill>
                <a:effectLst/>
                <a:latin typeface="Arial" pitchFamily="34" charset="0"/>
                <a:cs typeface="Arial" pitchFamily="34" charset="0"/>
              </a:rPr>
              <a:t>O</a:t>
            </a:r>
            <a:r>
              <a:rPr kumimoji="0" lang="en-US" sz="10000" b="1" i="0" u="none" strike="noStrike" cap="none" normalizeH="0" baseline="0" dirty="0" smtClean="0">
                <a:ln>
                  <a:noFill/>
                </a:ln>
                <a:solidFill>
                  <a:srgbClr val="F8D26F"/>
                </a:solidFill>
                <a:effectLst/>
                <a:latin typeface="Arial" pitchFamily="34" charset="0"/>
                <a:cs typeface="Arial" pitchFamily="34" charset="0"/>
              </a:rPr>
              <a:t>M</a:t>
            </a:r>
            <a:r>
              <a:rPr kumimoji="0" lang="en-US" sz="10000" b="1" i="0" u="none" strike="noStrike" cap="none" normalizeH="0" baseline="0" dirty="0" smtClean="0">
                <a:ln>
                  <a:noFill/>
                </a:ln>
                <a:solidFill>
                  <a:srgbClr val="E7DFEA"/>
                </a:solidFill>
                <a:effectLst/>
                <a:latin typeface="Arial" pitchFamily="34" charset="0"/>
                <a:cs typeface="Arial" pitchFamily="34" charset="0"/>
              </a:rPr>
              <a:t>E</a:t>
            </a:r>
            <a:r>
              <a:rPr kumimoji="0" lang="en-US" sz="10000" b="1" i="0" u="none" strike="noStrike" cap="none" normalizeH="0" baseline="0" dirty="0" smtClean="0">
                <a:ln>
                  <a:noFill/>
                </a:ln>
                <a:solidFill>
                  <a:srgbClr val="70859F"/>
                </a:solidFill>
                <a:effectLst/>
                <a:latin typeface="Arial" pitchFamily="34" charset="0"/>
                <a:cs typeface="Arial" pitchFamily="34" charset="0"/>
              </a:rPr>
              <a:t>D</a:t>
            </a:r>
            <a:endParaRPr kumimoji="0" lang="en-US" sz="10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8915" name="Picture 3" descr="lomed white gif"/>
          <p:cNvPicPr>
            <a:picLocks noChangeAspect="1" noChangeArrowheads="1"/>
          </p:cNvPicPr>
          <p:nvPr/>
        </p:nvPicPr>
        <p:blipFill>
          <a:blip r:embed="rId2" cstate="print"/>
          <a:srcRect r="50000" b="61539"/>
          <a:stretch>
            <a:fillRect/>
          </a:stretch>
        </p:blipFill>
        <p:spPr bwMode="auto">
          <a:xfrm>
            <a:off x="7400925" y="0"/>
            <a:ext cx="1743075" cy="109125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1100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imes square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558902" y="-228600"/>
            <a:ext cx="9941122" cy="7086600"/>
          </a:xfrm>
          <a:prstGeom prst="rect">
            <a:avLst/>
          </a:prstGeom>
        </p:spPr>
      </p:pic>
    </p:spTree>
  </p:cSld>
  <p:clrMapOvr>
    <a:masterClrMapping/>
  </p:clrMapOvr>
  <p:transition advTm="3843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rit adama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0"/>
            <a:ext cx="8382000" cy="688969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57400" y="5715000"/>
            <a:ext cx="5867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Robin Gossett:</a:t>
            </a:r>
          </a:p>
          <a:p>
            <a:pPr algn="ctr"/>
            <a:r>
              <a:rPr lang="en-US" b="1" dirty="0" smtClean="0"/>
              <a:t>Learners will be on a journey of applying Torah to daily life.</a:t>
            </a:r>
          </a:p>
          <a:p>
            <a:pPr algn="ctr"/>
            <a:r>
              <a:rPr lang="en-US" b="1" dirty="0" smtClean="0"/>
              <a:t>The Reform Temple of Forest Hills</a:t>
            </a:r>
          </a:p>
          <a:p>
            <a:pPr algn="ctr"/>
            <a:r>
              <a:rPr lang="en-US" b="1" dirty="0" smtClean="0"/>
              <a:t>6</a:t>
            </a:r>
            <a:r>
              <a:rPr lang="en-US" b="1" baseline="30000" dirty="0" smtClean="0"/>
              <a:t>th</a:t>
            </a:r>
            <a:r>
              <a:rPr lang="en-US" b="1" dirty="0" smtClean="0"/>
              <a:t>-8</a:t>
            </a:r>
            <a:r>
              <a:rPr lang="en-US" b="1" baseline="30000" dirty="0" smtClean="0"/>
              <a:t>th</a:t>
            </a:r>
            <a:r>
              <a:rPr lang="en-US" b="1" dirty="0" smtClean="0"/>
              <a:t> Grade</a:t>
            </a:r>
          </a:p>
        </p:txBody>
      </p:sp>
    </p:spTree>
  </p:cSld>
  <p:clrMapOvr>
    <a:masterClrMapping/>
  </p:clrMapOvr>
  <p:transition advTm="900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828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019800" y="5257800"/>
            <a:ext cx="3124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>
                <a:solidFill>
                  <a:schemeClr val="bg1"/>
                </a:solidFill>
              </a:rPr>
              <a:t>Rina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Moscovitz</a:t>
            </a:r>
            <a:r>
              <a:rPr lang="en-US" b="1" dirty="0" smtClean="0">
                <a:solidFill>
                  <a:schemeClr val="bg1"/>
                </a:solidFill>
              </a:rPr>
              <a:t>: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Learners will be on a journey of applying Torah to daily life.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Park Avenue Synagogue</a:t>
            </a:r>
          </a:p>
          <a:p>
            <a:pPr algn="ctr"/>
            <a:r>
              <a:rPr lang="en-US" b="1" dirty="0" err="1" smtClean="0">
                <a:solidFill>
                  <a:schemeClr val="bg1"/>
                </a:solidFill>
              </a:rPr>
              <a:t>Kitah</a:t>
            </a:r>
            <a:r>
              <a:rPr lang="en-US" b="1" dirty="0" smtClean="0">
                <a:solidFill>
                  <a:schemeClr val="bg1"/>
                </a:solidFill>
              </a:rPr>
              <a:t> Bet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6313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71600" y="5257800"/>
            <a:ext cx="6934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Julia </a:t>
            </a:r>
            <a:r>
              <a:rPr lang="en-US" b="1" dirty="0" err="1" smtClean="0">
                <a:solidFill>
                  <a:schemeClr val="bg1"/>
                </a:solidFill>
              </a:rPr>
              <a:t>Parzen</a:t>
            </a:r>
            <a:r>
              <a:rPr lang="en-US" b="1" dirty="0" smtClean="0">
                <a:solidFill>
                  <a:schemeClr val="bg1"/>
                </a:solidFill>
              </a:rPr>
              <a:t>: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Learners will be on a spiritual journey rooted in Jewish tradition.</a:t>
            </a:r>
            <a:br>
              <a:rPr lang="en-US" b="1" dirty="0" smtClean="0">
                <a:solidFill>
                  <a:schemeClr val="bg1"/>
                </a:solidFill>
              </a:rPr>
            </a:br>
            <a:r>
              <a:rPr lang="en-US" b="1" dirty="0" smtClean="0">
                <a:solidFill>
                  <a:schemeClr val="bg1"/>
                </a:solidFill>
              </a:rPr>
              <a:t>Temple </a:t>
            </a:r>
            <a:r>
              <a:rPr lang="en-US" b="1" dirty="0" err="1" smtClean="0">
                <a:solidFill>
                  <a:schemeClr val="bg1"/>
                </a:solidFill>
              </a:rPr>
              <a:t>Shaaray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Tefila</a:t>
            </a:r>
            <a:r>
              <a:rPr lang="en-US" b="1" dirty="0" smtClean="0">
                <a:solidFill>
                  <a:schemeClr val="bg1"/>
                </a:solidFill>
              </a:rPr>
              <a:t>, Bedford Corners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3</a:t>
            </a:r>
            <a:r>
              <a:rPr lang="en-US" b="1" baseline="30000" dirty="0" smtClean="0">
                <a:solidFill>
                  <a:schemeClr val="bg1"/>
                </a:solidFill>
              </a:rPr>
              <a:t>rd</a:t>
            </a:r>
            <a:r>
              <a:rPr lang="en-US" b="1" dirty="0" smtClean="0">
                <a:solidFill>
                  <a:schemeClr val="bg1"/>
                </a:solidFill>
              </a:rPr>
              <a:t>-5</a:t>
            </a:r>
            <a:r>
              <a:rPr lang="en-US" b="1" baseline="30000" dirty="0" smtClean="0">
                <a:solidFill>
                  <a:schemeClr val="bg1"/>
                </a:solidFill>
              </a:rPr>
              <a:t>th</a:t>
            </a:r>
            <a:r>
              <a:rPr lang="en-US" b="1" dirty="0" smtClean="0">
                <a:solidFill>
                  <a:schemeClr val="bg1"/>
                </a:solidFill>
              </a:rPr>
              <a:t> Grade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560" y="1447800"/>
            <a:ext cx="9024440" cy="274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6125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82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3400" y="457200"/>
            <a:ext cx="2819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/>
              <a:t>Rina</a:t>
            </a:r>
            <a:r>
              <a:rPr lang="en-US" b="1" dirty="0" smtClean="0"/>
              <a:t> </a:t>
            </a:r>
            <a:r>
              <a:rPr lang="en-US" b="1" dirty="0" err="1" smtClean="0"/>
              <a:t>Moscovitz</a:t>
            </a:r>
            <a:r>
              <a:rPr lang="en-US" b="1" dirty="0" smtClean="0"/>
              <a:t>:</a:t>
            </a:r>
          </a:p>
          <a:p>
            <a:pPr algn="ctr"/>
            <a:r>
              <a:rPr lang="en-US" b="1" dirty="0" smtClean="0"/>
              <a:t>Learners will be on a journey of applying Torah to daily life.</a:t>
            </a:r>
          </a:p>
          <a:p>
            <a:pPr algn="ctr"/>
            <a:r>
              <a:rPr lang="en-US" b="1" dirty="0" smtClean="0"/>
              <a:t>Park Avenue Synagogue</a:t>
            </a:r>
          </a:p>
          <a:p>
            <a:pPr algn="ctr"/>
            <a:r>
              <a:rPr lang="en-US" b="1" dirty="0" err="1" smtClean="0"/>
              <a:t>Kitah</a:t>
            </a:r>
            <a:r>
              <a:rPr lang="en-US" b="1" dirty="0" smtClean="0"/>
              <a:t> Bet</a:t>
            </a:r>
            <a:endParaRPr lang="en-US" b="1" dirty="0"/>
          </a:p>
        </p:txBody>
      </p:sp>
    </p:spTree>
  </p:cSld>
  <p:clrMapOvr>
    <a:masterClrMapping/>
  </p:clrMapOvr>
  <p:transition advTm="4203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Janice_Noticing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76400" y="-304800"/>
            <a:ext cx="5655019" cy="744624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315200" y="2590800"/>
            <a:ext cx="1828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Rosalie Elkin: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Learners will be on a journey of applying Torah to daily life .</a:t>
            </a:r>
            <a:br>
              <a:rPr lang="en-US" b="1" dirty="0" smtClean="0">
                <a:solidFill>
                  <a:schemeClr val="bg1"/>
                </a:solidFill>
              </a:rPr>
            </a:br>
            <a:r>
              <a:rPr lang="en-US" b="1" dirty="0" smtClean="0">
                <a:solidFill>
                  <a:schemeClr val="bg1"/>
                </a:solidFill>
              </a:rPr>
              <a:t>North Shore Synagogue, Syosset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K-2</a:t>
            </a:r>
            <a:r>
              <a:rPr lang="en-US" b="1" baseline="30000" dirty="0" smtClean="0">
                <a:solidFill>
                  <a:schemeClr val="bg1"/>
                </a:solidFill>
              </a:rPr>
              <a:t>nd</a:t>
            </a:r>
            <a:r>
              <a:rPr lang="en-US" b="1" dirty="0" smtClean="0">
                <a:solidFill>
                  <a:schemeClr val="bg1"/>
                </a:solidFill>
              </a:rPr>
              <a:t> Grade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4891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lh4.ggpht.com/_yVJ1B8TtqGk/S0xgOHR3yUI/AAAAAAAAJvg/P3BpvCzd9c4/s640/IMG_59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990600"/>
            <a:ext cx="4419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Living &amp; Learning Experience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January 2010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LOMED teachers networking, noticing, and designing powerful learning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4875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1074</TotalTime>
  <Words>507</Words>
  <Application>Microsoft Office PowerPoint</Application>
  <PresentationFormat>On-screen Show (4:3)</PresentationFormat>
  <Paragraphs>87</Paragraphs>
  <Slides>28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Jennifer Abrams</dc:creator>
  <cp:lastModifiedBy>Jennifer Abrams</cp:lastModifiedBy>
  <cp:revision>93</cp:revision>
  <dcterms:created xsi:type="dcterms:W3CDTF">2010-03-02T19:58:23Z</dcterms:created>
  <dcterms:modified xsi:type="dcterms:W3CDTF">2010-03-11T20:18:23Z</dcterms:modified>
</cp:coreProperties>
</file>